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60" r:id="rId3"/>
    <p:sldId id="261" r:id="rId4"/>
    <p:sldId id="265" r:id="rId5"/>
    <p:sldId id="266" r:id="rId6"/>
    <p:sldId id="267" r:id="rId7"/>
    <p:sldId id="271" r:id="rId8"/>
    <p:sldId id="272" r:id="rId9"/>
    <p:sldId id="268" r:id="rId10"/>
    <p:sldId id="269" r:id="rId11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FFAD5-970C-416A-AA4B-DDBD15AA84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974B51-573C-41CB-9EB7-07C7BCB5FB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7840DC-3457-4696-AE91-7B14EA305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8F40-FE36-4A85-B61D-4FE3EDEC4AFF}" type="datetimeFigureOut">
              <a:rPr lang="vi-VN" smtClean="0"/>
              <a:t>16/09/2021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073F1-B096-4DB9-BBBB-F5B5CEB23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1A7352-19B5-4CE2-A755-93DC277CF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267B-4687-4B0C-B13D-72587F01883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52835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B2222-146C-4A27-A341-3BD47CB6F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905FDA-EB87-4C11-8C6A-C2D7D019AB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39C3B2-305C-44C9-9F4D-FD2A90E7C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8F40-FE36-4A85-B61D-4FE3EDEC4AFF}" type="datetimeFigureOut">
              <a:rPr lang="vi-VN" smtClean="0"/>
              <a:t>16/09/2021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9A633A-8FCD-414E-864C-7DAD48598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996B1D-24B3-41ED-9453-C88B563D7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267B-4687-4B0C-B13D-72587F01883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44782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129198-18E9-49A8-92B3-68C5F1ACEA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EB4DBD-C6E0-4326-922B-60AB15BBB1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B350E3-8229-41A4-8858-A37E7CFCE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8F40-FE36-4A85-B61D-4FE3EDEC4AFF}" type="datetimeFigureOut">
              <a:rPr lang="vi-VN" smtClean="0"/>
              <a:t>16/09/2021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7E4215-BDF7-4326-9B50-18EA8BCBC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8A7C0-F09E-4F84-9D77-1235EC715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267B-4687-4B0C-B13D-72587F01883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89118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6518E-40C9-4DA0-974C-3091B007C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A08D5-8A00-46FE-9F4A-9B42C07CE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E402AB-3A6D-4EDD-BC5C-EADD64EDC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8F40-FE36-4A85-B61D-4FE3EDEC4AFF}" type="datetimeFigureOut">
              <a:rPr lang="vi-VN" smtClean="0"/>
              <a:t>16/09/2021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3C2CF-B15A-4849-A3F6-3C9F3C88E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7B814D-BB37-4D29-A72A-3200A6BD5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267B-4687-4B0C-B13D-72587F01883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93424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7EFDD-52BF-446E-9AD5-A37B1608F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E077B3-B985-4EE0-AEC2-3ECFD1FA4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EFE7C0-05BC-4A1D-90A4-A5AC1CBEC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8F40-FE36-4A85-B61D-4FE3EDEC4AFF}" type="datetimeFigureOut">
              <a:rPr lang="vi-VN" smtClean="0"/>
              <a:t>16/09/2021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9DC81-3554-42E5-ACDA-7A3F40537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EF08A0-4166-4675-9DEA-812D0619F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267B-4687-4B0C-B13D-72587F01883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79609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BB471-D695-46F7-ABB5-18CE2C3FB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FD029F-F856-4DE5-8772-F04CBE4726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322215-70F4-4778-90BB-5EEAD52492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3918EC-0858-46EB-AD26-C1DCA570C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8F40-FE36-4A85-B61D-4FE3EDEC4AFF}" type="datetimeFigureOut">
              <a:rPr lang="vi-VN" smtClean="0"/>
              <a:t>16/09/2021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0E03D6-E156-457C-B2E6-C30D1C943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D85E3F-515A-4374-976B-ECBAE5E27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267B-4687-4B0C-B13D-72587F01883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86477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CADB0-E447-48E6-AA02-D743D58B5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289CE4-5557-4532-A8A0-63582007E5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5F508A-1534-44DA-A3C7-4FA6C0C0B4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186B99-FF88-4600-A42D-8254E559D1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B81EF0-77A6-49C0-B154-37FA5F2B46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9BF86A-428A-459D-9CCE-D2B5B8A88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8F40-FE36-4A85-B61D-4FE3EDEC4AFF}" type="datetimeFigureOut">
              <a:rPr lang="vi-VN" smtClean="0"/>
              <a:t>16/09/2021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579867-0FD4-435C-9632-426EDDD6E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0B3297-2BBA-47BB-B072-D84976DE1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267B-4687-4B0C-B13D-72587F01883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93726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5ABED-6BC2-4047-ADC0-488C5ABFF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570504-BBE9-491A-9DE5-298BE6B0E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8F40-FE36-4A85-B61D-4FE3EDEC4AFF}" type="datetimeFigureOut">
              <a:rPr lang="vi-VN" smtClean="0"/>
              <a:t>16/09/2021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FC1D49-A3B3-4D4A-8809-51448F6B8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727908-0B26-4E16-90FA-9375A6FAC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267B-4687-4B0C-B13D-72587F01883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53526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BD1598-66AA-487E-ADBC-21EE7B105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8F40-FE36-4A85-B61D-4FE3EDEC4AFF}" type="datetimeFigureOut">
              <a:rPr lang="vi-VN" smtClean="0"/>
              <a:t>16/09/2021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20FB54-E7FB-47B8-97CB-2D04ACDAD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FC5FBF-4265-4102-8BCD-8061B07F0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267B-4687-4B0C-B13D-72587F01883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29912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8DBF3-59E4-4D7A-AC99-74A5BC63D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C6433-94D1-431B-A4F7-8339E9552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0CDE82-754A-46E7-8BFB-E8984B7A3B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B9D228-3DB8-4D38-A610-75A0834A6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8F40-FE36-4A85-B61D-4FE3EDEC4AFF}" type="datetimeFigureOut">
              <a:rPr lang="vi-VN" smtClean="0"/>
              <a:t>16/09/2021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5E5219-68C4-44A7-B91B-3BBE2D400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F5B62A-D93D-42A4-A9AB-0D58CE367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267B-4687-4B0C-B13D-72587F01883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69957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9A522-42E5-4670-AB3D-0EC4EC6F6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A78641-D499-4EC9-BBFD-F87DE83114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58603A-3872-4404-98DB-9040BCFF50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91BDC4-309F-4240-B464-DBEEA7999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8F40-FE36-4A85-B61D-4FE3EDEC4AFF}" type="datetimeFigureOut">
              <a:rPr lang="vi-VN" smtClean="0"/>
              <a:t>16/09/2021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846963-37EA-4564-899D-FD3215166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0BD3C6-33A4-4FA0-9072-5630521F5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3267B-4687-4B0C-B13D-72587F01883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10164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32523A-2785-4EB9-AB5A-41CEBB754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0958E5-FB7A-495D-A551-538411D939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0C42A0-81F4-4E55-8D04-41188884D9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58F40-FE36-4A85-B61D-4FE3EDEC4AFF}" type="datetimeFigureOut">
              <a:rPr lang="vi-VN" smtClean="0"/>
              <a:t>16/09/2021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E192EB-150D-4D41-AF35-37185A3167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AD0DB-381E-40D9-AD75-C37985648F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3267B-4687-4B0C-B13D-72587F01883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87574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49596-540F-4D45-A56F-9257303396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253" y="2694306"/>
            <a:ext cx="12191999" cy="2009311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vi-VN" sz="46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PHẦN LỊCH SỬ</a:t>
            </a:r>
            <a:br>
              <a:rPr lang="vi-VN" sz="46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vi-VN" sz="4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Chủ đề: Thời kỳ nguyên thuỷ</a:t>
            </a:r>
            <a:br>
              <a:rPr lang="vi-VN" sz="4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vi-VN" sz="4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BÀI 3: NGUỒN GỐC LOÀI NGƯỜI</a:t>
            </a:r>
            <a:br>
              <a:rPr lang="vi-VN" sz="4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</a:br>
            <a:r>
              <a:rPr lang="vi-VN" sz="4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(2  tiết- tiết 2)</a:t>
            </a:r>
            <a:endParaRPr lang="vi-VN" sz="4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38B4F52-FF99-4AD6-B5C3-9745E7B186DF}"/>
              </a:ext>
            </a:extLst>
          </p:cNvPr>
          <p:cNvSpPr txBox="1">
            <a:spLocks/>
          </p:cNvSpPr>
          <p:nvPr/>
        </p:nvSpPr>
        <p:spPr>
          <a:xfrm>
            <a:off x="1" y="0"/>
            <a:ext cx="12192000" cy="1399309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4600" b="1" i="0" u="sng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TUẦN 3- tiết 5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4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MÔN: LỊCH SỬ-ĐỊA LÝ</a:t>
            </a:r>
            <a:endParaRPr kumimoji="0" lang="vi-VN" sz="4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uLnTx/>
              <a:uFillTx/>
              <a:latin typeface="Times New Roman" panose="02020603050405020304" pitchFamily="18" charset="0"/>
              <a:ea typeface="+mj-ea"/>
              <a:cs typeface="+mj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0820618-D544-449F-8F46-1F96BE44998C}"/>
              </a:ext>
            </a:extLst>
          </p:cNvPr>
          <p:cNvSpPr/>
          <p:nvPr/>
        </p:nvSpPr>
        <p:spPr>
          <a:xfrm>
            <a:off x="0" y="5708073"/>
            <a:ext cx="7620000" cy="11499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GVGD:HUỲNH KIM DUNG</a:t>
            </a:r>
            <a:endParaRPr kumimoji="0" lang="vi-VN" sz="32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7733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045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29C2E92-442D-4EC0-88B9-ACA7B5E74DC1}"/>
              </a:ext>
            </a:extLst>
          </p:cNvPr>
          <p:cNvSpPr/>
          <p:nvPr/>
        </p:nvSpPr>
        <p:spPr>
          <a:xfrm>
            <a:off x="1" y="1"/>
            <a:ext cx="12192000" cy="209036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kumimoji="0" lang="vi-VN" sz="30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TUẦN 3-Tiết 5</a:t>
            </a:r>
            <a:r>
              <a:rPr lang="vi-VN" sz="4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+mj-ea"/>
                <a:cs typeface="+mj-cs"/>
              </a:rPr>
              <a:t> </a:t>
            </a:r>
            <a:r>
              <a:rPr lang="vi-VN" sz="4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+mj-ea"/>
                <a:cs typeface="+mj-cs"/>
              </a:rPr>
              <a:t>Chủ đề: Thời kỳ nguyên thuỷ</a:t>
            </a:r>
            <a:endParaRPr kumimoji="0" lang="vi-VN" sz="3000" b="1" i="0" u="sng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BÀI 3: NGUỒN GỐC LOÀI NGƯỜI(tiết 2)</a:t>
            </a:r>
            <a:endParaRPr kumimoji="0" lang="vi-VN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II. Những dấu tích của người Tối cổ ở Đông Nam Á </a:t>
            </a:r>
            <a:endParaRPr kumimoji="0" lang="vi-VN" sz="3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4225806-37E0-4157-BB65-03A64B1B6A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90362"/>
            <a:ext cx="5971309" cy="42554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A1946E8-8B11-40F3-B779-E325B11949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9018" y="2090362"/>
            <a:ext cx="6192982" cy="425545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B193675-AD13-44BC-89CD-2DDDAA5065F9}"/>
              </a:ext>
            </a:extLst>
          </p:cNvPr>
          <p:cNvSpPr txBox="1"/>
          <p:nvPr/>
        </p:nvSpPr>
        <p:spPr>
          <a:xfrm>
            <a:off x="142008" y="6457890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000" b="1" i="0" u="none" strike="noStrike" kern="1200" cap="none" spc="0" normalizeH="0" baseline="0" noProof="0" dirty="0">
                <a:ln>
                  <a:noFill/>
                </a:ln>
                <a:solidFill>
                  <a:srgbClr val="242021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Người Neanderthal</a:t>
            </a:r>
            <a:r>
              <a:rPr kumimoji="0" lang="vi-V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vi-VN" sz="2000" b="1" i="0" u="none" strike="noStrike" kern="1200" cap="none" spc="0" normalizeH="0" baseline="0" noProof="0" dirty="0">
                <a:ln>
                  <a:noFill/>
                </a:ln>
                <a:solidFill>
                  <a:srgbClr val="242021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(400 000 TCN – 40 TCN) </a:t>
            </a:r>
            <a:endParaRPr kumimoji="0" lang="vi-VN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1EE7739-1A8C-4B7D-8FA7-FA224A5CB490}"/>
              </a:ext>
            </a:extLst>
          </p:cNvPr>
          <p:cNvSpPr txBox="1"/>
          <p:nvPr/>
        </p:nvSpPr>
        <p:spPr>
          <a:xfrm>
            <a:off x="6167004" y="6457889"/>
            <a:ext cx="609599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000" b="1" i="0" u="none" strike="noStrike" kern="1200" cap="none" spc="0" normalizeH="0" baseline="0" noProof="0" dirty="0">
                <a:ln>
                  <a:noFill/>
                </a:ln>
                <a:solidFill>
                  <a:srgbClr val="242021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Người lùn</a:t>
            </a:r>
            <a:r>
              <a:rPr kumimoji="0" lang="vi-V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vi-VN" sz="2000" b="1" i="0" u="none" strike="noStrike" kern="1200" cap="none" spc="0" normalizeH="0" baseline="0" noProof="0" dirty="0">
                <a:ln>
                  <a:noFill/>
                </a:ln>
                <a:solidFill>
                  <a:srgbClr val="242021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Floresiensis (200 000 TCN – 50 0000 TCN)</a:t>
            </a:r>
            <a:endParaRPr kumimoji="0" lang="vi-VN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3478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54875E8-AE97-4944-8DA9-BB2E8AD748B6}"/>
              </a:ext>
            </a:extLst>
          </p:cNvPr>
          <p:cNvSpPr txBox="1"/>
          <p:nvPr/>
        </p:nvSpPr>
        <p:spPr>
          <a:xfrm>
            <a:off x="201740" y="1142733"/>
            <a:ext cx="4195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600" b="1" i="0" u="sng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Câu hỏi thảo luận: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8800E50E-1437-4B42-B747-E672EC68BBB5}"/>
              </a:ext>
            </a:extLst>
          </p:cNvPr>
          <p:cNvGrpSpPr/>
          <p:nvPr/>
        </p:nvGrpSpPr>
        <p:grpSpPr>
          <a:xfrm>
            <a:off x="52783" y="1789065"/>
            <a:ext cx="4718564" cy="2185611"/>
            <a:chOff x="73271" y="1434496"/>
            <a:chExt cx="4718564" cy="2315438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30CBE5E-8152-469A-ACF7-7787F6A776BB}"/>
                </a:ext>
              </a:extLst>
            </p:cNvPr>
            <p:cNvSpPr/>
            <p:nvPr/>
          </p:nvSpPr>
          <p:spPr>
            <a:xfrm>
              <a:off x="73271" y="1434496"/>
              <a:ext cx="4718564" cy="2315438"/>
            </a:xfrm>
            <a:custGeom>
              <a:avLst/>
              <a:gdLst>
                <a:gd name="connsiteX0" fmla="*/ 0 w 5689600"/>
                <a:gd name="connsiteY0" fmla="*/ 201724 h 1210320"/>
                <a:gd name="connsiteX1" fmla="*/ 201724 w 5689600"/>
                <a:gd name="connsiteY1" fmla="*/ 0 h 1210320"/>
                <a:gd name="connsiteX2" fmla="*/ 5487876 w 5689600"/>
                <a:gd name="connsiteY2" fmla="*/ 0 h 1210320"/>
                <a:gd name="connsiteX3" fmla="*/ 5689600 w 5689600"/>
                <a:gd name="connsiteY3" fmla="*/ 201724 h 1210320"/>
                <a:gd name="connsiteX4" fmla="*/ 5689600 w 5689600"/>
                <a:gd name="connsiteY4" fmla="*/ 1008596 h 1210320"/>
                <a:gd name="connsiteX5" fmla="*/ 5487876 w 5689600"/>
                <a:gd name="connsiteY5" fmla="*/ 1210320 h 1210320"/>
                <a:gd name="connsiteX6" fmla="*/ 201724 w 5689600"/>
                <a:gd name="connsiteY6" fmla="*/ 1210320 h 1210320"/>
                <a:gd name="connsiteX7" fmla="*/ 0 w 5689600"/>
                <a:gd name="connsiteY7" fmla="*/ 1008596 h 1210320"/>
                <a:gd name="connsiteX8" fmla="*/ 0 w 5689600"/>
                <a:gd name="connsiteY8" fmla="*/ 201724 h 1210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89600" h="1210320">
                  <a:moveTo>
                    <a:pt x="0" y="201724"/>
                  </a:moveTo>
                  <a:cubicBezTo>
                    <a:pt x="0" y="90315"/>
                    <a:pt x="90315" y="0"/>
                    <a:pt x="201724" y="0"/>
                  </a:cubicBezTo>
                  <a:lnTo>
                    <a:pt x="5487876" y="0"/>
                  </a:lnTo>
                  <a:cubicBezTo>
                    <a:pt x="5599285" y="0"/>
                    <a:pt x="5689600" y="90315"/>
                    <a:pt x="5689600" y="201724"/>
                  </a:cubicBezTo>
                  <a:lnTo>
                    <a:pt x="5689600" y="1008596"/>
                  </a:lnTo>
                  <a:cubicBezTo>
                    <a:pt x="5689600" y="1120005"/>
                    <a:pt x="5599285" y="1210320"/>
                    <a:pt x="5487876" y="1210320"/>
                  </a:cubicBezTo>
                  <a:lnTo>
                    <a:pt x="201724" y="1210320"/>
                  </a:lnTo>
                  <a:cubicBezTo>
                    <a:pt x="90315" y="1210320"/>
                    <a:pt x="0" y="1120005"/>
                    <a:pt x="0" y="1008596"/>
                  </a:cubicBezTo>
                  <a:lnTo>
                    <a:pt x="0" y="201724"/>
                  </a:lnTo>
                  <a:close/>
                </a:path>
              </a:pathLst>
            </a:cu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spcFirstLastPara="0" vert="horz" wrap="square" lIns="274136" tIns="59083" rIns="274136" bIns="59083" numCol="1" spcCol="1270" anchor="ctr" anchorCtr="0">
              <a:noAutofit/>
            </a:bodyPr>
            <a:lstStyle/>
            <a:p>
              <a:pPr marL="0" marR="0" lvl="0" indent="0" algn="l" defTabSz="18224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vi-VN" sz="4100" b="0" i="0" u="none" strike="noStrike" kern="1200" cap="none" spc="0" normalizeH="0" baseline="0" noProof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5AA7B2D-75B2-4F15-8056-967C4468BBE8}"/>
                </a:ext>
              </a:extLst>
            </p:cNvPr>
            <p:cNvSpPr txBox="1"/>
            <p:nvPr/>
          </p:nvSpPr>
          <p:spPr>
            <a:xfrm>
              <a:off x="283027" y="1709620"/>
              <a:ext cx="4508807" cy="200859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26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+mn-cs"/>
                </a:rPr>
                <a:t>Quan sát lược đồ H3.5 SGK kể tên những địa điểm dấu tích của Người tối cổ ở  Đông Nam Á(ĐNÁ)?</a:t>
              </a:r>
            </a:p>
          </p:txBody>
        </p:sp>
      </p:grpSp>
      <p:pic>
        <p:nvPicPr>
          <p:cNvPr id="15" name="image105.png">
            <a:extLst>
              <a:ext uri="{FF2B5EF4-FFF2-40B4-BE49-F238E27FC236}">
                <a16:creationId xmlns:a16="http://schemas.microsoft.com/office/drawing/2014/main" id="{F80D5345-6371-4748-B3FE-E6D5E205A433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4932218" y="954578"/>
            <a:ext cx="7259782" cy="5903422"/>
          </a:xfrm>
          <a:prstGeom prst="rect">
            <a:avLst/>
          </a:prstGeom>
          <a:ln/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236573A-8700-4EE5-88B3-0E15AFDF2FB9}"/>
              </a:ext>
            </a:extLst>
          </p:cNvPr>
          <p:cNvSpPr txBox="1"/>
          <p:nvPr/>
        </p:nvSpPr>
        <p:spPr>
          <a:xfrm>
            <a:off x="-2581" y="4091998"/>
            <a:ext cx="5039045" cy="3025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 Á: Mi-an-ma;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Lan,Việt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Nam.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Inđonexia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Philippin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Malayxia</a:t>
            </a:r>
            <a:endParaRPr kumimoji="0" lang="vi-VN" sz="28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"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 Á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vi-VN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trong những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nôi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endParaRPr kumimoji="0" lang="vi-VN" sz="28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 </a:t>
            </a:r>
            <a:endParaRPr kumimoji="0" lang="vi-VN" sz="28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829AB26-D4F8-4268-9C06-3FAF534D2BBA}"/>
              </a:ext>
            </a:extLst>
          </p:cNvPr>
          <p:cNvSpPr/>
          <p:nvPr/>
        </p:nvSpPr>
        <p:spPr>
          <a:xfrm>
            <a:off x="249381" y="0"/>
            <a:ext cx="10834255" cy="9213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II. Những dấu tích của người Tối cổ ở Đông Nam Á </a:t>
            </a:r>
            <a:endParaRPr kumimoji="0" lang="vi-VN" sz="3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2383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76A657A-7F5A-44CB-93A6-9DFF2955A52B}"/>
              </a:ext>
            </a:extLst>
          </p:cNvPr>
          <p:cNvSpPr/>
          <p:nvPr/>
        </p:nvSpPr>
        <p:spPr>
          <a:xfrm>
            <a:off x="651164" y="471055"/>
            <a:ext cx="7384473" cy="58189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15000"/>
              </a:lnSpc>
              <a:spcBef>
                <a:spcPts val="700"/>
              </a:spcBef>
              <a:spcAft>
                <a:spcPts val="7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3.Dấu tích của Người tối cổ ở Việt Nam</a:t>
            </a:r>
            <a:endParaRPr kumimoji="0" lang="vi-VN" sz="3200" b="0" i="0" u="none" strike="noStrike" kern="1200" cap="none" spc="0" normalizeH="0" baseline="0" noProof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8BC9A8-372F-42D8-80C6-A770C1918A65}"/>
              </a:ext>
            </a:extLst>
          </p:cNvPr>
          <p:cNvSpPr/>
          <p:nvPr/>
        </p:nvSpPr>
        <p:spPr>
          <a:xfrm>
            <a:off x="595746" y="249383"/>
            <a:ext cx="8742218" cy="8035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II. Những dấu tích của quá trình chuyển biến từ vượn thành người  ở Đông Nam Á </a:t>
            </a:r>
            <a:endParaRPr kumimoji="0" lang="vi-VN" sz="2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AA8BF2F-32CC-40F5-A359-767AE690E90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0365" y="1052946"/>
            <a:ext cx="6594763" cy="5805054"/>
          </a:xfrm>
          <a:prstGeom prst="rect">
            <a:avLst/>
          </a:prstGeom>
        </p:spPr>
      </p:pic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0729656-FAAC-49FB-BBDA-A8956F0914BA}"/>
              </a:ext>
            </a:extLst>
          </p:cNvPr>
          <p:cNvSpPr/>
          <p:nvPr/>
        </p:nvSpPr>
        <p:spPr>
          <a:xfrm>
            <a:off x="110343" y="1260762"/>
            <a:ext cx="5570022" cy="1976790"/>
          </a:xfrm>
          <a:custGeom>
            <a:avLst/>
            <a:gdLst>
              <a:gd name="connsiteX0" fmla="*/ 0 w 5689600"/>
              <a:gd name="connsiteY0" fmla="*/ 201724 h 1210320"/>
              <a:gd name="connsiteX1" fmla="*/ 201724 w 5689600"/>
              <a:gd name="connsiteY1" fmla="*/ 0 h 1210320"/>
              <a:gd name="connsiteX2" fmla="*/ 5487876 w 5689600"/>
              <a:gd name="connsiteY2" fmla="*/ 0 h 1210320"/>
              <a:gd name="connsiteX3" fmla="*/ 5689600 w 5689600"/>
              <a:gd name="connsiteY3" fmla="*/ 201724 h 1210320"/>
              <a:gd name="connsiteX4" fmla="*/ 5689600 w 5689600"/>
              <a:gd name="connsiteY4" fmla="*/ 1008596 h 1210320"/>
              <a:gd name="connsiteX5" fmla="*/ 5487876 w 5689600"/>
              <a:gd name="connsiteY5" fmla="*/ 1210320 h 1210320"/>
              <a:gd name="connsiteX6" fmla="*/ 201724 w 5689600"/>
              <a:gd name="connsiteY6" fmla="*/ 1210320 h 1210320"/>
              <a:gd name="connsiteX7" fmla="*/ 0 w 5689600"/>
              <a:gd name="connsiteY7" fmla="*/ 1008596 h 1210320"/>
              <a:gd name="connsiteX8" fmla="*/ 0 w 5689600"/>
              <a:gd name="connsiteY8" fmla="*/ 201724 h 121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689600" h="1210320">
                <a:moveTo>
                  <a:pt x="0" y="201724"/>
                </a:moveTo>
                <a:cubicBezTo>
                  <a:pt x="0" y="90315"/>
                  <a:pt x="90315" y="0"/>
                  <a:pt x="201724" y="0"/>
                </a:cubicBezTo>
                <a:lnTo>
                  <a:pt x="5487876" y="0"/>
                </a:lnTo>
                <a:cubicBezTo>
                  <a:pt x="5599285" y="0"/>
                  <a:pt x="5689600" y="90315"/>
                  <a:pt x="5689600" y="201724"/>
                </a:cubicBezTo>
                <a:lnTo>
                  <a:pt x="5689600" y="1008596"/>
                </a:lnTo>
                <a:cubicBezTo>
                  <a:pt x="5689600" y="1120005"/>
                  <a:pt x="5599285" y="1210320"/>
                  <a:pt x="5487876" y="1210320"/>
                </a:cubicBezTo>
                <a:lnTo>
                  <a:pt x="201724" y="1210320"/>
                </a:lnTo>
                <a:cubicBezTo>
                  <a:pt x="90315" y="1210320"/>
                  <a:pt x="0" y="1120005"/>
                  <a:pt x="0" y="1008596"/>
                </a:cubicBezTo>
                <a:lnTo>
                  <a:pt x="0" y="201724"/>
                </a:lnTo>
                <a:close/>
              </a:path>
            </a:pathLst>
          </a:cu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274136" tIns="59083" rIns="274136" bIns="59083" numCol="1" spcCol="1270" anchor="ctr" anchorCtr="0">
            <a:noAutofit/>
          </a:bodyPr>
          <a:lstStyle/>
          <a:p>
            <a:pPr marL="0" marR="0" lvl="0" indent="0" algn="l" defTabSz="18224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vi-VN" sz="4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91913A6-D5A1-400A-B111-DD146A059229}"/>
              </a:ext>
            </a:extLst>
          </p:cNvPr>
          <p:cNvSpPr txBox="1"/>
          <p:nvPr/>
        </p:nvSpPr>
        <p:spPr>
          <a:xfrm>
            <a:off x="456708" y="1427328"/>
            <a:ext cx="5223657" cy="14358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Dựa vào thông tin và Hình 3.4 trong SGK, nhận xét phạm vi phân bố dấu tích  của Người tối cổ ở Việt Nam ?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8460F0C-0189-49F0-B752-D314A7F45122}"/>
              </a:ext>
            </a:extLst>
          </p:cNvPr>
          <p:cNvSpPr txBox="1"/>
          <p:nvPr/>
        </p:nvSpPr>
        <p:spPr>
          <a:xfrm>
            <a:off x="13608" y="1643508"/>
            <a:ext cx="5680365" cy="3521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Nam: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Núi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̣, An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̂,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Xuân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Lộc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Thẩm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Khuyên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Thẩm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</a:t>
            </a:r>
            <a:r>
              <a:rPr kumimoji="0" lang="vi-VN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-&gt; Là một trong những chiêc nôi của loài người</a:t>
            </a:r>
          </a:p>
          <a:p>
            <a:pPr marL="342900" marR="0" lvl="0" indent="-3429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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Quá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trình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chuyển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biến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Vượn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người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thành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người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ở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Đông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 Á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Việt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diễn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liên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tục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kumimoji="0" lang="vi-VN" sz="28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567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6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5EB248F-8CDF-4866-8FB5-5DC49FC20D67}"/>
              </a:ext>
            </a:extLst>
          </p:cNvPr>
          <p:cNvSpPr txBox="1"/>
          <p:nvPr/>
        </p:nvSpPr>
        <p:spPr>
          <a:xfrm>
            <a:off x="193965" y="2355274"/>
            <a:ext cx="11305308" cy="40167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kumimoji="0" lang="en-US" sz="2800" b="1" i="0" u="sng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kumimoji="0" lang="en-US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 Á: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Mi-an-ma;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Lan,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Nam.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Inđonexia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Philippin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Malayxia</a:t>
            </a:r>
            <a:endParaRPr kumimoji="0" lang="vi-V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"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 Á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vi-V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trong những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nôi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endParaRPr kumimoji="0" lang="vi-V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lvl="0" indent="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 </a:t>
            </a:r>
            <a:endParaRPr kumimoji="0" lang="vi-V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-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Nam: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Núi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̣, An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̂,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Xuân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Lộc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Thẩm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Khuyên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Thẩm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</a:t>
            </a:r>
            <a:r>
              <a:rPr kumimoji="0" lang="vi-V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-&gt; Là một trong những chiêc nôi của loài người</a:t>
            </a:r>
          </a:p>
          <a:p>
            <a:pPr marL="342900" marR="0" lvl="0" indent="-3429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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Quá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trình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chuyển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biến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Vượn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người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thành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người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ở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Đông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 Á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Việt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diễn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liên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tục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kumimoji="0" lang="vi-V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C754C381-B43A-40AA-B4C5-D93C14B35341}"/>
              </a:ext>
            </a:extLst>
          </p:cNvPr>
          <p:cNvSpPr/>
          <p:nvPr/>
        </p:nvSpPr>
        <p:spPr>
          <a:xfrm>
            <a:off x="0" y="1700424"/>
            <a:ext cx="1828799" cy="6548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CHỐT BÀI</a:t>
            </a:r>
            <a:endParaRPr kumimoji="0" lang="vi-VN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9F09F92-7862-4B1D-B561-537A31AF8E74}"/>
              </a:ext>
            </a:extLst>
          </p:cNvPr>
          <p:cNvSpPr/>
          <p:nvPr/>
        </p:nvSpPr>
        <p:spPr>
          <a:xfrm>
            <a:off x="1" y="2"/>
            <a:ext cx="12192000" cy="170042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kumimoji="0" lang="vi-VN" sz="30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TUẦN 3-Tiết 5</a:t>
            </a:r>
            <a:r>
              <a:rPr lang="vi-VN" sz="4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+mj-ea"/>
                <a:cs typeface="+mj-cs"/>
              </a:rPr>
              <a:t> </a:t>
            </a:r>
            <a:r>
              <a:rPr lang="vi-VN" sz="4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+mj-ea"/>
                <a:cs typeface="+mj-cs"/>
              </a:rPr>
              <a:t>Chủ đề: Thời kỳ nguyên thuỷ</a:t>
            </a:r>
            <a:endParaRPr kumimoji="0" lang="vi-VN" sz="3000" b="1" i="0" u="sng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BÀI 3: NGUỒN GỐC LOÀI NGƯỜI(tiết 2)</a:t>
            </a:r>
            <a:endParaRPr kumimoji="0" lang="vi-VN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II. Những dấu tích của người Tối cổ ở Đông Nam Á </a:t>
            </a:r>
            <a:endParaRPr kumimoji="0" lang="vi-VN" sz="3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6812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9E1064E-FBA4-455D-A7B8-AD6F36C20DC3}"/>
              </a:ext>
            </a:extLst>
          </p:cNvPr>
          <p:cNvSpPr/>
          <p:nvPr/>
        </p:nvSpPr>
        <p:spPr>
          <a:xfrm>
            <a:off x="6375245" y="1372317"/>
            <a:ext cx="1849022" cy="1337327"/>
          </a:xfrm>
          <a:custGeom>
            <a:avLst/>
            <a:gdLst>
              <a:gd name="connsiteX0" fmla="*/ 0 w 1849022"/>
              <a:gd name="connsiteY0" fmla="*/ 0 h 1337327"/>
              <a:gd name="connsiteX1" fmla="*/ 1849022 w 1849022"/>
              <a:gd name="connsiteY1" fmla="*/ 0 h 1337327"/>
              <a:gd name="connsiteX2" fmla="*/ 1849022 w 1849022"/>
              <a:gd name="connsiteY2" fmla="*/ 1337327 h 1337327"/>
              <a:gd name="connsiteX3" fmla="*/ 0 w 1849022"/>
              <a:gd name="connsiteY3" fmla="*/ 1337327 h 1337327"/>
              <a:gd name="connsiteX4" fmla="*/ 0 w 1849022"/>
              <a:gd name="connsiteY4" fmla="*/ 0 h 1337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9022" h="1337327">
                <a:moveTo>
                  <a:pt x="0" y="0"/>
                </a:moveTo>
                <a:lnTo>
                  <a:pt x="1849022" y="0"/>
                </a:lnTo>
                <a:lnTo>
                  <a:pt x="1849022" y="1337327"/>
                </a:lnTo>
                <a:lnTo>
                  <a:pt x="0" y="133732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8260" tIns="48260" rIns="48260" bIns="48260" numCol="1" spcCol="1270" anchor="ctr" anchorCtr="0">
            <a:noAutofit/>
          </a:bodyPr>
          <a:lstStyle/>
          <a:p>
            <a:pPr marL="0" marR="0" lvl="0" indent="0" algn="l" defTabSz="16891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ClrTx/>
              <a:buSzTx/>
              <a:buFontTx/>
              <a:buNone/>
              <a:tabLst/>
              <a:defRPr/>
            </a:pPr>
            <a:endParaRPr kumimoji="0" lang="vi-VN" sz="3800" b="0" i="0" u="none" strike="noStrike" kern="1200" cap="none" spc="0" normalizeH="0" baseline="0" noProof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56C0D096-4895-4766-9202-580AD33C3CAA}"/>
              </a:ext>
            </a:extLst>
          </p:cNvPr>
          <p:cNvSpPr/>
          <p:nvPr/>
        </p:nvSpPr>
        <p:spPr>
          <a:xfrm>
            <a:off x="6916854" y="2941563"/>
            <a:ext cx="1849022" cy="1337327"/>
          </a:xfrm>
          <a:custGeom>
            <a:avLst/>
            <a:gdLst>
              <a:gd name="connsiteX0" fmla="*/ 0 w 1849022"/>
              <a:gd name="connsiteY0" fmla="*/ 0 h 1337327"/>
              <a:gd name="connsiteX1" fmla="*/ 1849022 w 1849022"/>
              <a:gd name="connsiteY1" fmla="*/ 0 h 1337327"/>
              <a:gd name="connsiteX2" fmla="*/ 1849022 w 1849022"/>
              <a:gd name="connsiteY2" fmla="*/ 1337327 h 1337327"/>
              <a:gd name="connsiteX3" fmla="*/ 0 w 1849022"/>
              <a:gd name="connsiteY3" fmla="*/ 1337327 h 1337327"/>
              <a:gd name="connsiteX4" fmla="*/ 0 w 1849022"/>
              <a:gd name="connsiteY4" fmla="*/ 0 h 1337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9022" h="1337327">
                <a:moveTo>
                  <a:pt x="0" y="0"/>
                </a:moveTo>
                <a:lnTo>
                  <a:pt x="1849022" y="0"/>
                </a:lnTo>
                <a:lnTo>
                  <a:pt x="1849022" y="1337327"/>
                </a:lnTo>
                <a:lnTo>
                  <a:pt x="0" y="133732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8260" tIns="48260" rIns="48260" bIns="48260" numCol="1" spcCol="1270" anchor="ctr" anchorCtr="0">
            <a:noAutofit/>
          </a:bodyPr>
          <a:lstStyle/>
          <a:p>
            <a:pPr marL="0" marR="0" lvl="0" indent="0" algn="l" defTabSz="16891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ClrTx/>
              <a:buSzTx/>
              <a:buFontTx/>
              <a:buNone/>
              <a:tabLst/>
              <a:defRPr/>
            </a:pPr>
            <a:endParaRPr kumimoji="0" lang="vi-VN" sz="3800" b="0" i="0" u="none" strike="noStrike" kern="1200" cap="none" spc="0" normalizeH="0" baseline="0" noProof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1AB48DA-065B-4037-BEE9-DDC0815A08F0}"/>
              </a:ext>
            </a:extLst>
          </p:cNvPr>
          <p:cNvSpPr/>
          <p:nvPr/>
        </p:nvSpPr>
        <p:spPr>
          <a:xfrm>
            <a:off x="239348" y="1885579"/>
            <a:ext cx="2578616" cy="2578743"/>
          </a:xfrm>
          <a:custGeom>
            <a:avLst/>
            <a:gdLst>
              <a:gd name="connsiteX0" fmla="*/ 0 w 2578616"/>
              <a:gd name="connsiteY0" fmla="*/ 1289372 h 2578743"/>
              <a:gd name="connsiteX1" fmla="*/ 1289308 w 2578616"/>
              <a:gd name="connsiteY1" fmla="*/ 0 h 2578743"/>
              <a:gd name="connsiteX2" fmla="*/ 2578616 w 2578616"/>
              <a:gd name="connsiteY2" fmla="*/ 1289372 h 2578743"/>
              <a:gd name="connsiteX3" fmla="*/ 1289308 w 2578616"/>
              <a:gd name="connsiteY3" fmla="*/ 2578744 h 2578743"/>
              <a:gd name="connsiteX4" fmla="*/ 0 w 2578616"/>
              <a:gd name="connsiteY4" fmla="*/ 1289372 h 2578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78616" h="2578743">
                <a:moveTo>
                  <a:pt x="0" y="1289372"/>
                </a:moveTo>
                <a:cubicBezTo>
                  <a:pt x="0" y="577272"/>
                  <a:pt x="577243" y="0"/>
                  <a:pt x="1289308" y="0"/>
                </a:cubicBezTo>
                <a:cubicBezTo>
                  <a:pt x="2001373" y="0"/>
                  <a:pt x="2578616" y="577272"/>
                  <a:pt x="2578616" y="1289372"/>
                </a:cubicBezTo>
                <a:cubicBezTo>
                  <a:pt x="2578616" y="2001472"/>
                  <a:pt x="2001373" y="2578744"/>
                  <a:pt x="1289308" y="2578744"/>
                </a:cubicBezTo>
                <a:cubicBezTo>
                  <a:pt x="577243" y="2578744"/>
                  <a:pt x="0" y="2001472"/>
                  <a:pt x="0" y="1289372"/>
                </a:cubicBezTo>
                <a:close/>
              </a:path>
            </a:pathLst>
          </a:cu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425890" tIns="425908" rIns="425890" bIns="425908" numCol="1" spcCol="1270" anchor="ctr" anchorCtr="0">
            <a:noAutofit/>
          </a:bodyPr>
          <a:lstStyle/>
          <a:p>
            <a:pPr marL="0" marR="0" lvl="0" indent="0" algn="ctr" defTabSz="16891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8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LUYỆN TẬP</a:t>
            </a:r>
            <a:endParaRPr kumimoji="0" lang="vi-VN" sz="3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2" name="Block Arc 11">
            <a:extLst>
              <a:ext uri="{FF2B5EF4-FFF2-40B4-BE49-F238E27FC236}">
                <a16:creationId xmlns:a16="http://schemas.microsoft.com/office/drawing/2014/main" id="{F56121FC-9CD1-4AE7-88C8-653859BB08B3}"/>
              </a:ext>
            </a:extLst>
          </p:cNvPr>
          <p:cNvSpPr/>
          <p:nvPr/>
        </p:nvSpPr>
        <p:spPr>
          <a:xfrm>
            <a:off x="-1187389" y="831908"/>
            <a:ext cx="5198064" cy="5418667"/>
          </a:xfrm>
          <a:prstGeom prst="blockArc">
            <a:avLst>
              <a:gd name="adj1" fmla="val 17527788"/>
              <a:gd name="adj2" fmla="val 4455149"/>
              <a:gd name="adj3" fmla="val 4747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4F5980B-8CFB-4397-BD0D-D9A8785921CC}"/>
              </a:ext>
            </a:extLst>
          </p:cNvPr>
          <p:cNvSpPr/>
          <p:nvPr/>
        </p:nvSpPr>
        <p:spPr>
          <a:xfrm>
            <a:off x="2471617" y="763452"/>
            <a:ext cx="1381373" cy="138176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5C30AD1-0B24-4D69-A896-9CDF652AE976}"/>
              </a:ext>
            </a:extLst>
          </p:cNvPr>
          <p:cNvSpPr/>
          <p:nvPr/>
        </p:nvSpPr>
        <p:spPr>
          <a:xfrm>
            <a:off x="3220336" y="2758399"/>
            <a:ext cx="1381373" cy="138176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377C876-D58C-4444-B417-4EBD73EF8D94}"/>
              </a:ext>
            </a:extLst>
          </p:cNvPr>
          <p:cNvSpPr/>
          <p:nvPr/>
        </p:nvSpPr>
        <p:spPr>
          <a:xfrm>
            <a:off x="2153198" y="4620200"/>
            <a:ext cx="1381373" cy="138176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BF9199B6-A5D5-46CB-B8D6-1906A1BE36BA}"/>
              </a:ext>
            </a:extLst>
          </p:cNvPr>
          <p:cNvSpPr/>
          <p:nvPr/>
        </p:nvSpPr>
        <p:spPr>
          <a:xfrm>
            <a:off x="6375245" y="4544404"/>
            <a:ext cx="1849022" cy="1337327"/>
          </a:xfrm>
          <a:custGeom>
            <a:avLst/>
            <a:gdLst>
              <a:gd name="connsiteX0" fmla="*/ 0 w 1849022"/>
              <a:gd name="connsiteY0" fmla="*/ 0 h 1337327"/>
              <a:gd name="connsiteX1" fmla="*/ 1849022 w 1849022"/>
              <a:gd name="connsiteY1" fmla="*/ 0 h 1337327"/>
              <a:gd name="connsiteX2" fmla="*/ 1849022 w 1849022"/>
              <a:gd name="connsiteY2" fmla="*/ 1337327 h 1337327"/>
              <a:gd name="connsiteX3" fmla="*/ 0 w 1849022"/>
              <a:gd name="connsiteY3" fmla="*/ 1337327 h 1337327"/>
              <a:gd name="connsiteX4" fmla="*/ 0 w 1849022"/>
              <a:gd name="connsiteY4" fmla="*/ 0 h 1337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9022" h="1337327">
                <a:moveTo>
                  <a:pt x="0" y="0"/>
                </a:moveTo>
                <a:lnTo>
                  <a:pt x="1849022" y="0"/>
                </a:lnTo>
                <a:lnTo>
                  <a:pt x="1849022" y="1337327"/>
                </a:lnTo>
                <a:lnTo>
                  <a:pt x="0" y="133732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8260" tIns="48260" rIns="48260" bIns="48260" numCol="1" spcCol="1270" anchor="ctr" anchorCtr="0">
            <a:noAutofit/>
          </a:bodyPr>
          <a:lstStyle/>
          <a:p>
            <a:pPr marL="0" marR="0" lvl="0" indent="0" algn="l" defTabSz="16891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ClrTx/>
              <a:buSzTx/>
              <a:buFontTx/>
              <a:buNone/>
              <a:tabLst/>
              <a:defRPr/>
            </a:pPr>
            <a:endParaRPr kumimoji="0" lang="vi-VN" sz="3800" b="0" i="0" u="none" strike="noStrike" kern="1200" cap="none" spc="0" normalizeH="0" baseline="0" noProof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BD9D3BD-B99D-4CB0-851B-A89128307102}"/>
              </a:ext>
            </a:extLst>
          </p:cNvPr>
          <p:cNvSpPr txBox="1"/>
          <p:nvPr/>
        </p:nvSpPr>
        <p:spPr>
          <a:xfrm>
            <a:off x="3881726" y="552939"/>
            <a:ext cx="7754340" cy="9757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600" b="0" i="0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Bằng chứng nào chứng tỏ Đông Nam Á là nơi có con người xuất hiện rất sớm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563116A-C545-45DB-9AAC-D735BDDF84AA}"/>
              </a:ext>
            </a:extLst>
          </p:cNvPr>
          <p:cNvSpPr txBox="1"/>
          <p:nvPr/>
        </p:nvSpPr>
        <p:spPr>
          <a:xfrm>
            <a:off x="2493204" y="1099282"/>
            <a:ext cx="138852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Bài tập 1</a:t>
            </a:r>
            <a:endParaRPr kumimoji="0" lang="vi-VN" sz="2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E98F78-E6E4-4F3B-AEED-F27FB5F0BA6F}"/>
              </a:ext>
            </a:extLst>
          </p:cNvPr>
          <p:cNvSpPr txBox="1"/>
          <p:nvPr/>
        </p:nvSpPr>
        <p:spPr>
          <a:xfrm>
            <a:off x="3188256" y="3164934"/>
            <a:ext cx="138852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Bài tập 2</a:t>
            </a:r>
            <a:endParaRPr kumimoji="0" lang="vi-VN" sz="2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59F1D0B-F8B5-4A08-B2FD-7A7BD9CD5527}"/>
              </a:ext>
            </a:extLst>
          </p:cNvPr>
          <p:cNvSpPr txBox="1"/>
          <p:nvPr/>
        </p:nvSpPr>
        <p:spPr>
          <a:xfrm>
            <a:off x="2198478" y="5016103"/>
            <a:ext cx="138852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Bài tập 3</a:t>
            </a:r>
            <a:endParaRPr kumimoji="0" lang="vi-VN" sz="2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269F45F-0ED9-43EB-89BE-70327200655B}"/>
              </a:ext>
            </a:extLst>
          </p:cNvPr>
          <p:cNvSpPr txBox="1"/>
          <p:nvPr/>
        </p:nvSpPr>
        <p:spPr>
          <a:xfrm>
            <a:off x="4674423" y="2415682"/>
            <a:ext cx="6801316" cy="14358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600" b="0" i="0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Lập Bảng thống kê các di tích của người Tối cổ ở Đông Nam Á theo nội dung (tên quốc gia, địa điểm tìm thấy dấu tích của người tối cổ)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A1E1B94-F4A0-4F11-873D-2026EB7D207F}"/>
              </a:ext>
            </a:extLst>
          </p:cNvPr>
          <p:cNvSpPr txBox="1"/>
          <p:nvPr/>
        </p:nvSpPr>
        <p:spPr>
          <a:xfrm>
            <a:off x="3797533" y="4544403"/>
            <a:ext cx="7754341" cy="143584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600" b="0" i="0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Dựa vào nội dung của bài học em hãy vẽ sơ đồ theo mẫu vào vở và hoàn thành sơ đồ tiến hóa từ vượn thành người.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AB6ABC6B-5DC0-4E6F-9059-00F1F5FB233A}"/>
              </a:ext>
            </a:extLst>
          </p:cNvPr>
          <p:cNvCxnSpPr/>
          <p:nvPr/>
        </p:nvCxnSpPr>
        <p:spPr>
          <a:xfrm>
            <a:off x="3882517" y="1517188"/>
            <a:ext cx="7602237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DE71139-FA7C-40A1-AB80-A2FA8329711A}"/>
              </a:ext>
            </a:extLst>
          </p:cNvPr>
          <p:cNvCxnSpPr/>
          <p:nvPr/>
        </p:nvCxnSpPr>
        <p:spPr>
          <a:xfrm>
            <a:off x="4479133" y="3851524"/>
            <a:ext cx="7005621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84C61A7B-8EA8-4B5D-B40B-F47D587CFE05}"/>
              </a:ext>
            </a:extLst>
          </p:cNvPr>
          <p:cNvCxnSpPr/>
          <p:nvPr/>
        </p:nvCxnSpPr>
        <p:spPr>
          <a:xfrm>
            <a:off x="3489355" y="5922851"/>
            <a:ext cx="8120091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656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2" grpId="0"/>
      <p:bldP spid="23" grpId="0"/>
      <p:bldP spid="24" grpId="0"/>
      <p:bldP spid="25" grpId="0"/>
      <p:bldP spid="27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7EBD403-74CD-4747-A2CC-41C10C872E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379138"/>
              </p:ext>
            </p:extLst>
          </p:nvPr>
        </p:nvGraphicFramePr>
        <p:xfrm>
          <a:off x="2563091" y="2717038"/>
          <a:ext cx="9554549" cy="4140962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2775175">
                  <a:extLst>
                    <a:ext uri="{9D8B030D-6E8A-4147-A177-3AD203B41FA5}">
                      <a16:colId xmlns:a16="http://schemas.microsoft.com/office/drawing/2014/main" val="2948468569"/>
                    </a:ext>
                  </a:extLst>
                </a:gridCol>
                <a:gridCol w="6779374">
                  <a:extLst>
                    <a:ext uri="{9D8B030D-6E8A-4147-A177-3AD203B41FA5}">
                      <a16:colId xmlns:a16="http://schemas.microsoft.com/office/drawing/2014/main" val="1186891701"/>
                    </a:ext>
                  </a:extLst>
                </a:gridCol>
              </a:tblGrid>
              <a:tr h="8321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quốc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b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nay</a:t>
                      </a:r>
                      <a:endParaRPr lang="vi-VN" sz="2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 địa điểm</a:t>
                      </a:r>
                      <a:r>
                        <a:rPr lang="vi-VN" sz="28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tìm thấy dấu tích</a:t>
                      </a:r>
                      <a:endParaRPr lang="vi-VN" sz="2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021459"/>
                  </a:ext>
                </a:extLst>
              </a:tr>
              <a:tr h="3986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Myanmar 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Pondaung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527149"/>
                  </a:ext>
                </a:extLst>
              </a:tr>
              <a:tr h="3986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Thái Lan 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 Lod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645915"/>
                  </a:ext>
                </a:extLst>
              </a:tr>
              <a:tr h="8321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Việt Nam 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Núi Đọ, An Khê, Xuân Lộc,Thẩm Khuyên, Thẩm Hai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300544"/>
                  </a:ext>
                </a:extLst>
              </a:tr>
              <a:tr h="3986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Indonesia 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Trinin, Liang Bua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844746"/>
                  </a:ext>
                </a:extLst>
              </a:tr>
              <a:tr h="3986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Philippines 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 Bon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061670"/>
                  </a:ext>
                </a:extLst>
              </a:tr>
              <a:tr h="3986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Malaysia 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Nia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254440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3BF4D017-FAFA-4D33-AC4A-D268A158B2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3091" y="0"/>
            <a:ext cx="9432401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vi-VN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kumimoji="0" lang="en-US" alt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kumimoji="0" lang="en-US" alt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altLang="vi-VN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kumimoji="0" lang="en-US" alt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kumimoji="0" lang="en-US" alt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kumimoji="0" lang="en-US" alt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kumimoji="0" lang="en-US" alt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khoa </a:t>
            </a:r>
            <a:r>
              <a:rPr kumimoji="0" lang="en-US" altLang="vi-VN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alt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kumimoji="0" lang="en-US" alt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kumimoji="0" lang="en-US" alt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kumimoji="0" lang="en-US" alt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kumimoji="0" lang="en-US" altLang="vi-VN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kumimoji="0" lang="en-US" alt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 Á: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vi-VN" sz="28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D38346DD-9B89-4A35-A259-C2626A9EB4F8}"/>
              </a:ext>
            </a:extLst>
          </p:cNvPr>
          <p:cNvSpPr/>
          <p:nvPr/>
        </p:nvSpPr>
        <p:spPr>
          <a:xfrm>
            <a:off x="0" y="-28646"/>
            <a:ext cx="2563091" cy="1829049"/>
          </a:xfrm>
          <a:custGeom>
            <a:avLst/>
            <a:gdLst>
              <a:gd name="connsiteX0" fmla="*/ 0 w 2578616"/>
              <a:gd name="connsiteY0" fmla="*/ 1289372 h 2578743"/>
              <a:gd name="connsiteX1" fmla="*/ 1289308 w 2578616"/>
              <a:gd name="connsiteY1" fmla="*/ 0 h 2578743"/>
              <a:gd name="connsiteX2" fmla="*/ 2578616 w 2578616"/>
              <a:gd name="connsiteY2" fmla="*/ 1289372 h 2578743"/>
              <a:gd name="connsiteX3" fmla="*/ 1289308 w 2578616"/>
              <a:gd name="connsiteY3" fmla="*/ 2578744 h 2578743"/>
              <a:gd name="connsiteX4" fmla="*/ 0 w 2578616"/>
              <a:gd name="connsiteY4" fmla="*/ 1289372 h 2578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78616" h="2578743">
                <a:moveTo>
                  <a:pt x="0" y="1289372"/>
                </a:moveTo>
                <a:cubicBezTo>
                  <a:pt x="0" y="577272"/>
                  <a:pt x="577243" y="0"/>
                  <a:pt x="1289308" y="0"/>
                </a:cubicBezTo>
                <a:cubicBezTo>
                  <a:pt x="2001373" y="0"/>
                  <a:pt x="2578616" y="577272"/>
                  <a:pt x="2578616" y="1289372"/>
                </a:cubicBezTo>
                <a:cubicBezTo>
                  <a:pt x="2578616" y="2001472"/>
                  <a:pt x="2001373" y="2578744"/>
                  <a:pt x="1289308" y="2578744"/>
                </a:cubicBezTo>
                <a:cubicBezTo>
                  <a:pt x="577243" y="2578744"/>
                  <a:pt x="0" y="2001472"/>
                  <a:pt x="0" y="1289372"/>
                </a:cubicBezTo>
                <a:close/>
              </a:path>
            </a:pathLst>
          </a:cu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425890" tIns="425908" rIns="425890" bIns="425908" numCol="1" spcCol="1270" anchor="ctr" anchorCtr="0">
            <a:noAutofit/>
          </a:bodyPr>
          <a:lstStyle/>
          <a:p>
            <a:pPr marL="0" marR="0" lvl="0" indent="0" algn="ctr" defTabSz="16891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8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LUYỆN TẬP</a:t>
            </a:r>
            <a:endParaRPr kumimoji="0" lang="vi-VN" sz="3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40D6E15-E2A4-4705-B280-74720049742A}"/>
              </a:ext>
            </a:extLst>
          </p:cNvPr>
          <p:cNvSpPr txBox="1"/>
          <p:nvPr/>
        </p:nvSpPr>
        <p:spPr>
          <a:xfrm>
            <a:off x="74360" y="2531550"/>
            <a:ext cx="2493818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altLang="vi-VN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vi-VN" altLang="vi-VN" sz="2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Quan sát lược đồ hình 3 em hãy lập bảng thống kê các di tích của người Tối cổ ở Đông Nam Á</a:t>
            </a:r>
            <a:endParaRPr kumimoji="0" lang="vi-VN" altLang="vi-VN" sz="28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DACA6D-2B75-485D-B22E-5EA25FF05468}"/>
              </a:ext>
            </a:extLst>
          </p:cNvPr>
          <p:cNvSpPr txBox="1"/>
          <p:nvPr/>
        </p:nvSpPr>
        <p:spPr>
          <a:xfrm>
            <a:off x="2563091" y="1074501"/>
            <a:ext cx="962890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kumimoji="0" lang="en-US" altLang="vi-V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thạch</a:t>
            </a:r>
            <a:r>
              <a:rPr kumimoji="0" lang="en-US" altLang="vi-V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Java, </a:t>
            </a:r>
            <a:r>
              <a:rPr kumimoji="0" lang="en-US" altLang="vi-V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kumimoji="0" lang="en-US" altLang="vi-V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kumimoji="0" lang="en-US" altLang="vi-V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kumimoji="0" lang="en-US" altLang="vi-V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kumimoji="0" lang="en-US" altLang="vi-V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altLang="vi-V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kumimoji="0" lang="en-US" altLang="vi-V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kumimoji="0" lang="en-US" altLang="vi-V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kumimoji="0" lang="en-US" altLang="vi-V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vi-V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răng</a:t>
            </a:r>
            <a:r>
              <a:rPr kumimoji="0" lang="en-US" altLang="vi-V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kumimoji="0" lang="en-US" altLang="vi-V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kumimoji="0" lang="en-US" altLang="vi-V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kumimoji="0" lang="vi-VN" altLang="vi-V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tìm thấy khắp mội nơi trên khu vực ĐNA</a:t>
            </a:r>
            <a:endParaRPr kumimoji="0" lang="vi-VN" altLang="vi-V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240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0CFF646-A974-4ABC-8A7E-A21A418AF797}"/>
              </a:ext>
            </a:extLst>
          </p:cNvPr>
          <p:cNvSpPr txBox="1"/>
          <p:nvPr/>
        </p:nvSpPr>
        <p:spPr>
          <a:xfrm>
            <a:off x="558999" y="1646525"/>
            <a:ext cx="10183414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vi-VN" sz="2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en-US" altLang="vi-VN" sz="2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vi-VN" sz="26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kumimoji="0" lang="en-US" altLang="vi-VN" sz="2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6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kumimoji="0" lang="en-US" altLang="vi-VN" sz="2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6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kumimoji="0" lang="en-US" altLang="vi-VN" sz="2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6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kumimoji="0" lang="en-US" altLang="vi-VN" sz="2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6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kumimoji="0" lang="en-US" altLang="vi-VN" sz="2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6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kumimoji="0" lang="en-US" altLang="vi-VN" sz="2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6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vi-VN" sz="2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6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kumimoji="0" lang="en-US" altLang="vi-VN" sz="2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6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kumimoji="0" lang="en-US" altLang="vi-VN" sz="2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6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kumimoji="0" lang="en-US" altLang="vi-VN" sz="2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6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kumimoji="0" lang="en-US" altLang="vi-VN" sz="2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6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kumimoji="0" lang="en-US" altLang="vi-VN" sz="2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6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kumimoji="0" lang="en-US" altLang="vi-VN" sz="2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6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kumimoji="0" lang="en-US" altLang="vi-VN" sz="2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6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vượn</a:t>
            </a:r>
            <a:r>
              <a:rPr kumimoji="0" lang="en-US" altLang="vi-VN" sz="2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6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kumimoji="0" lang="en-US" altLang="vi-VN" sz="2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vi-VN" sz="26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kumimoji="0" lang="en-US" altLang="vi-VN" sz="2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altLang="vi-VN" sz="26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3" name="image96.png">
            <a:extLst>
              <a:ext uri="{FF2B5EF4-FFF2-40B4-BE49-F238E27FC236}">
                <a16:creationId xmlns:a16="http://schemas.microsoft.com/office/drawing/2014/main" id="{EE003403-F1FB-4EF5-89B3-D4933EA20B26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400050" y="2927984"/>
            <a:ext cx="10501312" cy="3930016"/>
          </a:xfrm>
          <a:prstGeom prst="rect">
            <a:avLst/>
          </a:prstGeom>
          <a:ln/>
        </p:spPr>
      </p:pic>
      <p:sp>
        <p:nvSpPr>
          <p:cNvPr id="4" name="Freeform: Shape 3">
            <a:extLst>
              <a:ext uri="{FF2B5EF4-FFF2-40B4-BE49-F238E27FC236}">
                <a16:creationId xmlns:a16="http://schemas.microsoft.com/office/drawing/2014/main" id="{0405D3C1-76E4-458E-B452-8A725C964E77}"/>
              </a:ext>
            </a:extLst>
          </p:cNvPr>
          <p:cNvSpPr/>
          <p:nvPr/>
        </p:nvSpPr>
        <p:spPr>
          <a:xfrm>
            <a:off x="96982" y="-253963"/>
            <a:ext cx="3241964" cy="1829049"/>
          </a:xfrm>
          <a:custGeom>
            <a:avLst/>
            <a:gdLst>
              <a:gd name="connsiteX0" fmla="*/ 0 w 2578616"/>
              <a:gd name="connsiteY0" fmla="*/ 1289372 h 2578743"/>
              <a:gd name="connsiteX1" fmla="*/ 1289308 w 2578616"/>
              <a:gd name="connsiteY1" fmla="*/ 0 h 2578743"/>
              <a:gd name="connsiteX2" fmla="*/ 2578616 w 2578616"/>
              <a:gd name="connsiteY2" fmla="*/ 1289372 h 2578743"/>
              <a:gd name="connsiteX3" fmla="*/ 1289308 w 2578616"/>
              <a:gd name="connsiteY3" fmla="*/ 2578744 h 2578743"/>
              <a:gd name="connsiteX4" fmla="*/ 0 w 2578616"/>
              <a:gd name="connsiteY4" fmla="*/ 1289372 h 2578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78616" h="2578743">
                <a:moveTo>
                  <a:pt x="0" y="1289372"/>
                </a:moveTo>
                <a:cubicBezTo>
                  <a:pt x="0" y="577272"/>
                  <a:pt x="577243" y="0"/>
                  <a:pt x="1289308" y="0"/>
                </a:cubicBezTo>
                <a:cubicBezTo>
                  <a:pt x="2001373" y="0"/>
                  <a:pt x="2578616" y="577272"/>
                  <a:pt x="2578616" y="1289372"/>
                </a:cubicBezTo>
                <a:cubicBezTo>
                  <a:pt x="2578616" y="2001472"/>
                  <a:pt x="2001373" y="2578744"/>
                  <a:pt x="1289308" y="2578744"/>
                </a:cubicBezTo>
                <a:cubicBezTo>
                  <a:pt x="577243" y="2578744"/>
                  <a:pt x="0" y="2001472"/>
                  <a:pt x="0" y="1289372"/>
                </a:cubicBezTo>
                <a:close/>
              </a:path>
            </a:pathLst>
          </a:cu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425890" tIns="425908" rIns="425890" bIns="425908" numCol="1" spcCol="1270" anchor="ctr" anchorCtr="0">
            <a:noAutofit/>
          </a:bodyPr>
          <a:lstStyle/>
          <a:p>
            <a:pPr marL="0" marR="0" lvl="0" indent="0" algn="ctr" defTabSz="16891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8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LUYỆN TẬP</a:t>
            </a:r>
            <a:endParaRPr kumimoji="0" lang="vi-VN" sz="3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002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5E2FA7F9-DD22-4E6F-A01B-4EF8A57C16E3}"/>
              </a:ext>
            </a:extLst>
          </p:cNvPr>
          <p:cNvSpPr/>
          <p:nvPr/>
        </p:nvSpPr>
        <p:spPr>
          <a:xfrm>
            <a:off x="277091" y="65351"/>
            <a:ext cx="3425647" cy="1246945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1" i="0" u="none" strike="noStrike" kern="1200" cap="none" spc="0" normalizeH="0" baseline="0" noProof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VẬN DỤNG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4AFCB3-1064-4403-BEFD-3AFC586527A0}"/>
              </a:ext>
            </a:extLst>
          </p:cNvPr>
          <p:cNvSpPr txBox="1"/>
          <p:nvPr/>
        </p:nvSpPr>
        <p:spPr>
          <a:xfrm>
            <a:off x="0" y="1347048"/>
            <a:ext cx="6096000" cy="18959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850890" algn="l"/>
              </a:tabLst>
              <a:defRPr/>
            </a:pPr>
            <a:r>
              <a:rPr kumimoji="0" lang="vi-VN" sz="2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Phần lớn người châu Phi có làn da đen, người châu Á có làn da vàng còn người châu Âu có làn da trắng, liệu họ có chung một nguồn gốc hay không?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EE9F701-DCE4-48CD-9F45-16BFAB1D1C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537" y="1589351"/>
            <a:ext cx="5594936" cy="3663404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CB774A45-CD59-41AB-BC7A-824849541DBD}"/>
              </a:ext>
            </a:extLst>
          </p:cNvPr>
          <p:cNvSpPr/>
          <p:nvPr/>
        </p:nvSpPr>
        <p:spPr>
          <a:xfrm>
            <a:off x="665018" y="3614985"/>
            <a:ext cx="3425647" cy="1266556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DẶN DÒ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12EF1B-ADCA-4066-8316-1DE4E8A5A438}"/>
              </a:ext>
            </a:extLst>
          </p:cNvPr>
          <p:cNvSpPr txBox="1"/>
          <p:nvPr/>
        </p:nvSpPr>
        <p:spPr>
          <a:xfrm>
            <a:off x="354564" y="5268649"/>
            <a:ext cx="9646117" cy="10436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850890" algn="l"/>
              </a:tabLst>
              <a:defRPr/>
            </a:pPr>
            <a:r>
              <a:rPr kumimoji="0" lang="vi-VN" sz="2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1.Học bài 3 phần</a:t>
            </a:r>
            <a:r>
              <a:rPr kumimoji="0" lang="vi-VN" sz="2800" b="0" i="0" u="none" strike="noStrike" kern="1200" cap="none" spc="0" normalizeH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II</a:t>
            </a:r>
            <a:r>
              <a:rPr kumimoji="0" lang="vi-VN" sz="2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( nội dung ghi trong vỡ), </a:t>
            </a:r>
            <a:r>
              <a:rPr kumimoji="0" lang="vi-VN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ôn</a:t>
            </a:r>
            <a:r>
              <a:rPr kumimoji="0" lang="vi-VN" sz="28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lại bài 3 phần I</a:t>
            </a:r>
            <a:endParaRPr kumimoji="0" lang="vi-VN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850890" algn="l"/>
              </a:tabLst>
              <a:defRPr/>
            </a:pPr>
            <a:r>
              <a:rPr kumimoji="0" lang="vi-VN" sz="2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2. Đọc trước bài 4 sgk/21-&gt; 26 sách lịch sử- đia lý</a:t>
            </a:r>
          </a:p>
        </p:txBody>
      </p:sp>
    </p:spTree>
    <p:extLst>
      <p:ext uri="{BB962C8B-B14F-4D97-AF65-F5344CB8AC3E}">
        <p14:creationId xmlns:p14="http://schemas.microsoft.com/office/powerpoint/2010/main" val="1157685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  <p:bldP spid="5" grpId="0" animBg="1"/>
      <p:bldP spid="6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741</Words>
  <Application>Microsoft Office PowerPoint</Application>
  <PresentationFormat>Widescreen</PresentationFormat>
  <Paragraphs>61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Times New Roman</vt:lpstr>
      <vt:lpstr>Wingdings</vt:lpstr>
      <vt:lpstr>1_Office Theme</vt:lpstr>
      <vt:lpstr>PHẦN LỊCH SỬ Chủ đề: Thời kỳ nguyên thuỷ BÀI 3: NGUỒN GỐC LOÀI NGƯỜI (2  tiết- tiết 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PHẦN LỊCH SỬ BÀI 3: NGUỒN GỐC LOÀI NGƯỜI (2  tiết- tiết 2)</dc:title>
  <dc:creator>hkdung.bdq3@hcm.edu.vn</dc:creator>
  <cp:lastModifiedBy>Huynh Kim Dung - THCS Bach Dang</cp:lastModifiedBy>
  <cp:revision>5</cp:revision>
  <dcterms:created xsi:type="dcterms:W3CDTF">2021-09-12T11:40:09Z</dcterms:created>
  <dcterms:modified xsi:type="dcterms:W3CDTF">2021-09-16T12:28:23Z</dcterms:modified>
</cp:coreProperties>
</file>